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1017" r:id="rId3"/>
    <p:sldId id="1040" r:id="rId4"/>
    <p:sldId id="1041" r:id="rId5"/>
    <p:sldId id="1042" r:id="rId6"/>
    <p:sldId id="1043" r:id="rId7"/>
    <p:sldId id="1044" r:id="rId8"/>
    <p:sldId id="1023" r:id="rId9"/>
    <p:sldId id="1045" r:id="rId10"/>
    <p:sldId id="1046" r:id="rId11"/>
    <p:sldId id="1047" r:id="rId12"/>
    <p:sldId id="1048" r:id="rId13"/>
    <p:sldId id="1051" r:id="rId14"/>
    <p:sldId id="1049" r:id="rId15"/>
    <p:sldId id="1050" r:id="rId16"/>
    <p:sldId id="1027"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动量及其守恒定律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科学</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验证：动量守恒定律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图所示，用半径相同的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两球的碰撞可以验证动量守恒定律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实验时先让质量为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球从斜槽轨道上某一固定位置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由静止开始释放，从轨道末端抛出，落到位于水平地面的复写纸上，在下面的白纸上留下痕迹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重复上述操作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个落点痕迹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再把质量为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球放在斜槽轨道末端，让</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球仍从位置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球碰撞后抛出，分别在白纸上留下各自的落点痕迹，重复操作</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为三个落点的平均位置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eps" descr="id:2147490573;FounderCES"/>
          <p:cNvPicPr/>
          <p:nvPr/>
        </p:nvPicPr>
        <p:blipFill>
          <a:blip r:embed="rId2"/>
          <a:stretch>
            <a:fillRect/>
          </a:stretch>
        </p:blipFill>
        <p:spPr>
          <a:xfrm>
            <a:off x="451423" y="899667"/>
            <a:ext cx="1099046" cy="354137"/>
          </a:xfrm>
          <a:prstGeom prst="rect">
            <a:avLst/>
          </a:prstGeom>
        </p:spPr>
      </p:pic>
      <p:pic>
        <p:nvPicPr>
          <p:cNvPr id="4" name="hjjbwxb6.jpg" descr="id:2147490580;FounderCES"/>
          <p:cNvPicPr/>
          <p:nvPr/>
        </p:nvPicPr>
        <p:blipFill>
          <a:blip r:embed="rId3"/>
          <a:stretch>
            <a:fillRect/>
          </a:stretch>
        </p:blipFill>
        <p:spPr>
          <a:xfrm>
            <a:off x="5015086" y="3717032"/>
            <a:ext cx="3118512" cy="2173015"/>
          </a:xfrm>
          <a:prstGeom prst="rect">
            <a:avLst/>
          </a:prstGeom>
        </p:spPr>
      </p:pic>
    </p:spTree>
    <p:extLst>
      <p:ext uri="{BB962C8B-B14F-4D97-AF65-F5344CB8AC3E}">
        <p14:creationId xmlns:p14="http://schemas.microsoft.com/office/powerpoint/2010/main" val="3019757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关于本实验，下列说法正确的是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斜槽轨道必须光滑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斜槽轨道末端必须水平</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复写纸和白纸都可以移动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384876" y="3033164"/>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5" name="24答案.eps" descr="id:2147490594;FounderCES"/>
          <p:cNvPicPr/>
          <p:nvPr/>
        </p:nvPicPr>
        <p:blipFill>
          <a:blip r:embed="rId2"/>
          <a:stretch>
            <a:fillRect/>
          </a:stretch>
        </p:blipFill>
        <p:spPr>
          <a:xfrm>
            <a:off x="475885" y="3105172"/>
            <a:ext cx="866793" cy="309459"/>
          </a:xfrm>
          <a:prstGeom prst="rect">
            <a:avLst/>
          </a:prstGeom>
        </p:spPr>
      </p:pic>
      <p:sp>
        <p:nvSpPr>
          <p:cNvPr id="6" name="内容占位符 1"/>
          <p:cNvSpPr txBox="1">
            <a:spLocks/>
          </p:cNvSpPr>
          <p:nvPr/>
        </p:nvSpPr>
        <p:spPr bwMode="auto">
          <a:xfrm>
            <a:off x="360854" y="350100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斜槽轨道是否光滑不影响每次入射小球到达轨道末端的速度是否相同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为了保证小球抛出时做平抛运动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斜槽轨道末端必须水平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实验过程中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白纸的位置不可以移动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587;FounderCES"/>
          <p:cNvPicPr/>
          <p:nvPr/>
        </p:nvPicPr>
        <p:blipFill>
          <a:blip r:embed="rId3"/>
          <a:stretch>
            <a:fillRect/>
          </a:stretch>
        </p:blipFill>
        <p:spPr>
          <a:xfrm>
            <a:off x="478582" y="3685179"/>
            <a:ext cx="779075" cy="277987"/>
          </a:xfrm>
          <a:prstGeom prst="rect">
            <a:avLst/>
          </a:prstGeom>
        </p:spPr>
      </p:pic>
      <p:pic>
        <p:nvPicPr>
          <p:cNvPr id="8" name="hjjbwxb6.jpg" descr="id:2147490580;FounderCES"/>
          <p:cNvPicPr/>
          <p:nvPr/>
        </p:nvPicPr>
        <p:blipFill>
          <a:blip r:embed="rId4"/>
          <a:stretch>
            <a:fillRect/>
          </a:stretch>
        </p:blipFill>
        <p:spPr>
          <a:xfrm>
            <a:off x="6887294" y="1196752"/>
            <a:ext cx="3118512" cy="2173015"/>
          </a:xfrm>
          <a:prstGeom prst="rect">
            <a:avLst/>
          </a:prstGeom>
        </p:spPr>
      </p:pic>
    </p:spTree>
    <p:extLst>
      <p:ext uri="{BB962C8B-B14F-4D97-AF65-F5344CB8AC3E}">
        <p14:creationId xmlns:p14="http://schemas.microsoft.com/office/powerpoint/2010/main" val="166903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4221088"/>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小球做平抛运动时由同一高度下落</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则下落时间相同</a:t>
            </a:r>
            <a:r>
              <a:rPr lang="zh-CN" altLang="zh-CN" b="1" smtClean="0">
                <a:solidFill>
                  <a:srgbClr val="000000"/>
                </a:solidFill>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运动的水平距离与水平速度成正比</a:t>
            </a:r>
            <a:r>
              <a:rPr lang="zh-CN" altLang="zh-CN" b="1" smtClean="0">
                <a:solidFill>
                  <a:srgbClr val="000000"/>
                </a:solidFill>
                <a:ea typeface="Times New Roman" panose="02020603050405020304" pitchFamily="18" charset="0"/>
              </a:rPr>
              <a:t> </a:t>
            </a:r>
            <a:endParaRPr lang="zh-CN" altLang="en-US"/>
          </a:p>
        </p:txBody>
      </p:sp>
      <p:sp>
        <p:nvSpPr>
          <p:cNvPr id="2" name="内容占位符 1"/>
          <p:cNvSpPr>
            <a:spLocks noGrp="1"/>
          </p:cNvSpPr>
          <p:nvPr>
            <p:ph idx="1"/>
          </p:nvPr>
        </p:nvSpPr>
        <p:spPr>
          <a:xfrm>
            <a:off x="360854" y="746120"/>
            <a:ext cx="11485848" cy="1754326"/>
          </a:xfrm>
        </p:spPr>
        <p:txBody>
          <a:bodyPr/>
          <a:lstStyle/>
          <a:p>
            <a:pPr algn="dist"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实验中，直接测定小球碰撞前后的速度是不容易的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但是可以通过测量小球平抛运动的水平位移来间接验证动量守恒定律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请通过分析说明这样做可行的原因是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0594;FounderCES"/>
          <p:cNvPicPr/>
          <p:nvPr/>
        </p:nvPicPr>
        <p:blipFill>
          <a:blip r:embed="rId2"/>
          <a:stretch>
            <a:fillRect/>
          </a:stretch>
        </p:blipFill>
        <p:spPr>
          <a:xfrm>
            <a:off x="550590" y="4398546"/>
            <a:ext cx="873517" cy="311859"/>
          </a:xfrm>
          <a:prstGeom prst="rect">
            <a:avLst/>
          </a:prstGeom>
        </p:spPr>
      </p:pic>
      <p:sp>
        <p:nvSpPr>
          <p:cNvPr id="5" name="内容占位符 1"/>
          <p:cNvSpPr txBox="1">
            <a:spLocks/>
          </p:cNvSpPr>
          <p:nvPr/>
        </p:nvSpPr>
        <p:spPr bwMode="auto">
          <a:xfrm>
            <a:off x="360854" y="5367515"/>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由于平抛运动的高度相同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则下落的时间相同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根据小球在水平方向做匀速直线运动可知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小球运动的水平距离与水平速度成正比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24解析.eps" descr="id:2147490587;FounderCES"/>
          <p:cNvPicPr/>
          <p:nvPr/>
        </p:nvPicPr>
        <p:blipFill>
          <a:blip r:embed="rId3"/>
          <a:stretch>
            <a:fillRect/>
          </a:stretch>
        </p:blipFill>
        <p:spPr>
          <a:xfrm>
            <a:off x="446746" y="5560739"/>
            <a:ext cx="779075" cy="277987"/>
          </a:xfrm>
          <a:prstGeom prst="rect">
            <a:avLst/>
          </a:prstGeom>
        </p:spPr>
      </p:pic>
      <p:pic>
        <p:nvPicPr>
          <p:cNvPr id="7" name="hjjbwxb6.jpg" descr="id:2147490580;FounderCES"/>
          <p:cNvPicPr/>
          <p:nvPr/>
        </p:nvPicPr>
        <p:blipFill>
          <a:blip r:embed="rId4"/>
          <a:stretch>
            <a:fillRect/>
          </a:stretch>
        </p:blipFill>
        <p:spPr>
          <a:xfrm>
            <a:off x="4511030" y="1976065"/>
            <a:ext cx="3118512" cy="2173015"/>
          </a:xfrm>
          <a:prstGeom prst="rect">
            <a:avLst/>
          </a:prstGeom>
        </p:spPr>
      </p:pic>
    </p:spTree>
    <p:extLst>
      <p:ext uri="{BB962C8B-B14F-4D97-AF65-F5344CB8AC3E}">
        <p14:creationId xmlns:p14="http://schemas.microsoft.com/office/powerpoint/2010/main" val="1339271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628377"/>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这三个长度，与实验所用小球质量无关的是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628377"/>
              </a:xfrm>
              <a:blipFill>
                <a:blip r:embed="rId2"/>
                <a:stretch>
                  <a:fillRect l="-796" b="-21359"/>
                </a:stretch>
              </a:blipFill>
            </p:spPr>
            <p:txBody>
              <a:bodyPr/>
              <a:lstStyle/>
              <a:p>
                <a:r>
                  <a:rPr lang="zh-CN" altLang="en-US">
                    <a:noFill/>
                  </a:rPr>
                  <a:t> </a:t>
                </a:r>
              </a:p>
            </p:txBody>
          </p:sp>
        </mc:Fallback>
      </mc:AlternateContent>
      <p:pic>
        <p:nvPicPr>
          <p:cNvPr id="3" name="24答案.eps" descr="id:2147490594;FounderCES"/>
          <p:cNvPicPr/>
          <p:nvPr/>
        </p:nvPicPr>
        <p:blipFill>
          <a:blip r:embed="rId3"/>
          <a:stretch>
            <a:fillRect/>
          </a:stretch>
        </p:blipFill>
        <p:spPr>
          <a:xfrm>
            <a:off x="505325" y="3226899"/>
            <a:ext cx="792088" cy="282788"/>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363528" y="3153743"/>
                <a:ext cx="699230" cy="505203"/>
              </a:xfrm>
              <a:prstGeom prst="rect">
                <a:avLst/>
              </a:prstGeom>
            </p:spPr>
            <p:txBody>
              <a:bodyPr wrap="none">
                <a:spAutoFit/>
              </a:bodyPr>
              <a:lstStyle/>
              <a:p>
                <a14:m>
                  <m:oMath xmlns:m="http://schemas.openxmlformats.org/officeDocument/2006/math">
                    <m:bar>
                      <m:barPr>
                        <m:pos m:val="top"/>
                        <m:ctrlPr>
                          <a:rPr lang="zh-CN" altLang="zh-CN" sz="2400" i="1" smtClean="0">
                            <a:solidFill>
                              <a:schemeClr val="tx1"/>
                            </a:solidFill>
                            <a:latin typeface="Cambria Math" panose="02040503050406030204" pitchFamily="18" charset="0"/>
                            <a:ea typeface="Cambria Math" panose="02040503050406030204" pitchFamily="18" charset="0"/>
                          </a:rPr>
                        </m:ctrlPr>
                      </m:barPr>
                      <m:e>
                        <m:r>
                          <a:rPr lang="en-US" altLang="zh-CN" sz="2400" i="1">
                            <a:solidFill>
                              <a:schemeClr val="tx1"/>
                            </a:solidFill>
                            <a:latin typeface="Cambria Math" panose="02040503050406030204" pitchFamily="18" charset="0"/>
                            <a:cs typeface="Times New Roman" panose="02020603050405020304" pitchFamily="18" charset="0"/>
                          </a:rPr>
                          <m:t>𝑶𝑷</m:t>
                        </m:r>
                      </m:e>
                    </m:bar>
                  </m:oMath>
                </a14:m>
                <a:r>
                  <a:rPr lang="en-US" altLang="zh-CN" sz="2400">
                    <a:solidFill>
                      <a:schemeClr val="tx1"/>
                    </a:solidFill>
                    <a:ea typeface="楷体" panose="02010609060101010101" pitchFamily="49" charset="-122"/>
                  </a:rPr>
                  <a:t> </a:t>
                </a:r>
                <a:endParaRPr lang="zh-CN" altLang="en-US">
                  <a:solidFill>
                    <a:schemeClr val="tx1"/>
                  </a:solidFill>
                </a:endParaRPr>
              </a:p>
            </p:txBody>
          </p:sp>
        </mc:Choice>
        <mc:Fallback>
          <p:sp>
            <p:nvSpPr>
              <p:cNvPr id="5" name="矩形 4"/>
              <p:cNvSpPr>
                <a:spLocks noRot="1" noChangeAspect="1" noMove="1" noResize="1" noEditPoints="1" noAdjustHandles="1" noChangeArrowheads="1" noChangeShapeType="1" noTextEdit="1"/>
              </p:cNvSpPr>
              <p:nvPr/>
            </p:nvSpPr>
            <p:spPr>
              <a:xfrm>
                <a:off x="1363528" y="3153743"/>
                <a:ext cx="699230" cy="505203"/>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内容占位符 2"/>
              <p:cNvSpPr txBox="1">
                <a:spLocks/>
              </p:cNvSpPr>
              <p:nvPr/>
            </p:nvSpPr>
            <p:spPr bwMode="auto">
              <a:xfrm>
                <a:off x="360854" y="3714191"/>
                <a:ext cx="11485848" cy="239302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槽末端未放被碰小球时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入射小球以</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抛出做平抛运动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假设下落高度为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可知实验中</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这三个长度中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与实验所用小球质量无关的是</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2"/>
              <p:cNvSpPr txBox="1">
                <a:spLocks noRot="1" noChangeAspect="1" noMove="1" noResize="1" noEditPoints="1" noAdjustHandles="1" noChangeArrowheads="1" noChangeShapeType="1" noTextEdit="1"/>
              </p:cNvSpPr>
              <p:nvPr/>
            </p:nvSpPr>
            <p:spPr bwMode="auto">
              <a:xfrm>
                <a:off x="360854" y="3714191"/>
                <a:ext cx="11485848" cy="2393027"/>
              </a:xfrm>
              <a:prstGeom prst="rect">
                <a:avLst/>
              </a:prstGeom>
              <a:blipFill>
                <a:blip r:embed="rId5"/>
                <a:stretch>
                  <a:fillRect l="-796" r="-849" b="-50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0587;FounderCES"/>
          <p:cNvPicPr/>
          <p:nvPr/>
        </p:nvPicPr>
        <p:blipFill>
          <a:blip r:embed="rId6"/>
          <a:stretch>
            <a:fillRect/>
          </a:stretch>
        </p:blipFill>
        <p:spPr>
          <a:xfrm>
            <a:off x="500648" y="3903534"/>
            <a:ext cx="832977" cy="297220"/>
          </a:xfrm>
          <a:prstGeom prst="rect">
            <a:avLst/>
          </a:prstGeom>
        </p:spPr>
      </p:pic>
      <p:pic>
        <p:nvPicPr>
          <p:cNvPr id="9" name="hjjbwxb6.jpg" descr="id:2147490580;FounderCES"/>
          <p:cNvPicPr/>
          <p:nvPr/>
        </p:nvPicPr>
        <p:blipFill>
          <a:blip r:embed="rId7"/>
          <a:stretch>
            <a:fillRect/>
          </a:stretch>
        </p:blipFill>
        <p:spPr>
          <a:xfrm>
            <a:off x="4511030" y="1484784"/>
            <a:ext cx="3118512" cy="2173015"/>
          </a:xfrm>
          <a:prstGeom prst="rect">
            <a:avLst/>
          </a:prstGeom>
        </p:spPr>
      </p:pic>
    </p:spTree>
    <p:extLst>
      <p:ext uri="{BB962C8B-B14F-4D97-AF65-F5344CB8AC3E}">
        <p14:creationId xmlns:p14="http://schemas.microsoft.com/office/powerpoint/2010/main" val="2239832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77673"/>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在实验误差允许的范围内，可以认为两球碰撞前后总动量守恒，则需满足的关系式为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77673"/>
              </a:xfrm>
              <a:blipFill>
                <a:blip r:embed="rId2"/>
                <a:stretch>
                  <a:fillRect l="-796" r="-849" b="-497"/>
                </a:stretch>
              </a:blipFill>
            </p:spPr>
            <p:txBody>
              <a:bodyPr/>
              <a:lstStyle/>
              <a:p>
                <a:r>
                  <a:rPr lang="zh-CN" altLang="en-US">
                    <a:noFill/>
                  </a:rPr>
                  <a:t> </a:t>
                </a:r>
              </a:p>
            </p:txBody>
          </p:sp>
        </mc:Fallback>
      </mc:AlternateContent>
      <p:pic>
        <p:nvPicPr>
          <p:cNvPr id="3" name="24答案.eps" descr="id:2147490594;FounderCES"/>
          <p:cNvPicPr/>
          <p:nvPr/>
        </p:nvPicPr>
        <p:blipFill>
          <a:blip r:embed="rId3"/>
          <a:stretch>
            <a:fillRect/>
          </a:stretch>
        </p:blipFill>
        <p:spPr>
          <a:xfrm>
            <a:off x="449244" y="4421706"/>
            <a:ext cx="898832" cy="320897"/>
          </a:xfrm>
          <a:prstGeom prst="rect">
            <a:avLst/>
          </a:prstGeom>
        </p:spPr>
      </p:pic>
      <p:sp>
        <p:nvSpPr>
          <p:cNvPr id="5" name="矩形 4"/>
          <p:cNvSpPr/>
          <p:nvPr/>
        </p:nvSpPr>
        <p:spPr>
          <a:xfrm>
            <a:off x="1385348" y="4349698"/>
            <a:ext cx="407484" cy="461665"/>
          </a:xfrm>
          <a:prstGeom prst="rect">
            <a:avLst/>
          </a:prstGeom>
        </p:spPr>
        <p:txBody>
          <a:bodyPr wrap="none">
            <a:spAutoFit/>
          </a:bodyPr>
          <a:lstStyle/>
          <a:p>
            <a:r>
              <a:rPr lang="en-US" altLang="zh-CN" sz="2400">
                <a:solidFill>
                  <a:srgbClr val="000000"/>
                </a:solidFill>
              </a:rPr>
              <a:t>A</a:t>
            </a:r>
            <a:endParaRPr lang="zh-CN" altLang="en-US"/>
          </a:p>
        </p:txBody>
      </p:sp>
      <mc:AlternateContent xmlns:mc="http://schemas.openxmlformats.org/markup-compatibility/2006">
        <mc:Choice xmlns:a14="http://schemas.microsoft.com/office/drawing/2010/main" Requires="a14">
          <p:sp>
            <p:nvSpPr>
              <p:cNvPr id="7" name="内容占位符 4"/>
              <p:cNvSpPr txBox="1">
                <a:spLocks/>
              </p:cNvSpPr>
              <p:nvPr/>
            </p:nvSpPr>
            <p:spPr bwMode="auto">
              <a:xfrm>
                <a:off x="360854" y="4781746"/>
                <a:ext cx="11485848" cy="188500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球离开斜槽末端后做平抛运动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它们在空中运动的时间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𝑶𝑷</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𝑶𝑴</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𝑶𝑵</m:t>
                        </m:r>
                      </m:e>
                    </m:bar>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4"/>
              <p:cNvSpPr txBox="1">
                <a:spLocks noRot="1" noChangeAspect="1" noMove="1" noResize="1" noEditPoints="1" noAdjustHandles="1" noChangeArrowheads="1" noChangeShapeType="1" noTextEdit="1"/>
              </p:cNvSpPr>
              <p:nvPr/>
            </p:nvSpPr>
            <p:spPr bwMode="auto">
              <a:xfrm>
                <a:off x="360854" y="4781746"/>
                <a:ext cx="11485848" cy="1885003"/>
              </a:xfrm>
              <a:prstGeom prst="rect">
                <a:avLst/>
              </a:prstGeom>
              <a:blipFill>
                <a:blip r:embed="rId4"/>
                <a:stretch>
                  <a:fillRect l="-796" r="-849" b="-19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93960;FounderCES"/>
          <p:cNvPicPr/>
          <p:nvPr/>
        </p:nvPicPr>
        <p:blipFill>
          <a:blip r:embed="rId5"/>
          <a:stretch>
            <a:fillRect/>
          </a:stretch>
        </p:blipFill>
        <p:spPr>
          <a:xfrm>
            <a:off x="478582" y="4989195"/>
            <a:ext cx="808161" cy="288032"/>
          </a:xfrm>
          <a:prstGeom prst="rect">
            <a:avLst/>
          </a:prstGeom>
        </p:spPr>
      </p:pic>
      <p:pic>
        <p:nvPicPr>
          <p:cNvPr id="9" name="hjjbwxb6.jpg" descr="id:2147490580;FounderCES"/>
          <p:cNvPicPr/>
          <p:nvPr/>
        </p:nvPicPr>
        <p:blipFill>
          <a:blip r:embed="rId6"/>
          <a:stretch>
            <a:fillRect/>
          </a:stretch>
        </p:blipFill>
        <p:spPr>
          <a:xfrm>
            <a:off x="5735166" y="2060848"/>
            <a:ext cx="3118512" cy="2173015"/>
          </a:xfrm>
          <a:prstGeom prst="rect">
            <a:avLst/>
          </a:prstGeom>
        </p:spPr>
      </p:pic>
    </p:spTree>
    <p:extLst>
      <p:ext uri="{BB962C8B-B14F-4D97-AF65-F5344CB8AC3E}">
        <p14:creationId xmlns:p14="http://schemas.microsoft.com/office/powerpoint/2010/main" val="1033245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529539"/>
              </a:xfrm>
            </p:spPr>
            <p:txBody>
              <a:bodyPr/>
              <a:lstStyle/>
              <a:p>
                <a:pPr hangingPunct="0">
                  <a:spcAft>
                    <a:spcPts val="0"/>
                  </a:spcAft>
                  <a:tabLst>
                    <a:tab pos="6391275" algn="l"/>
                  </a:tabLs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在实验中，为了让</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球碰后沿原方向运动，</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球的质量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球的质量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应满足一定的关系</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若定义碰撞中的恢复系数为两球碰后的相对分离速率和碰前相对靠近速率之比，即</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latin typeface="Book Antiqua" panose="0204060205030503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latin typeface="Book Antiqua" panose="0204060205030503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latin typeface="Book Antiqua" panose="0204060205030503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b>
                            </m:sSub>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a:latin typeface="Book Antiqua" panose="0204060205030503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sub>
                            </m:sSub>
                          </m:den>
                        </m:f>
                      </m:e>
                    </m:d>
                  </m:oMath>
                </a14:m>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若在某次实验中，两球碰撞的恢复系数为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应满足的条件，并据此说明实验时只要满足</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球碰后一定会沿原方向运动</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529539"/>
              </a:xfrm>
              <a:blipFill>
                <a:blip r:embed="rId2"/>
                <a:stretch>
                  <a:fillRect l="-743" r="-796" b="-1687"/>
                </a:stretch>
              </a:blipFill>
            </p:spPr>
            <p:txBody>
              <a:bodyPr/>
              <a:lstStyle/>
              <a:p>
                <a:r>
                  <a:rPr lang="zh-CN" altLang="en-US">
                    <a:noFill/>
                  </a:rPr>
                  <a:t> </a:t>
                </a:r>
              </a:p>
            </p:txBody>
          </p:sp>
        </mc:Fallback>
      </mc:AlternateContent>
      <p:sp>
        <p:nvSpPr>
          <p:cNvPr id="4" name="矩形 3"/>
          <p:cNvSpPr/>
          <p:nvPr/>
        </p:nvSpPr>
        <p:spPr>
          <a:xfrm>
            <a:off x="1346205" y="3356992"/>
            <a:ext cx="1112805"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见解析</a:t>
            </a:r>
            <a:endParaRPr lang="zh-CN" altLang="en-US"/>
          </a:p>
        </p:txBody>
      </p:sp>
      <p:pic>
        <p:nvPicPr>
          <p:cNvPr id="5" name="24答案.eps" descr="id:2147490594;FounderCES"/>
          <p:cNvPicPr/>
          <p:nvPr/>
        </p:nvPicPr>
        <p:blipFill>
          <a:blip r:embed="rId3"/>
          <a:stretch>
            <a:fillRect/>
          </a:stretch>
        </p:blipFill>
        <p:spPr>
          <a:xfrm>
            <a:off x="480058" y="3427375"/>
            <a:ext cx="898832" cy="320897"/>
          </a:xfrm>
          <a:prstGeom prst="rect">
            <a:avLst/>
          </a:prstGeom>
        </p:spPr>
      </p:pic>
      <p:pic>
        <p:nvPicPr>
          <p:cNvPr id="6" name="hjjbwxb6.jpg" descr="id:2147490580;FounderCES"/>
          <p:cNvPicPr/>
          <p:nvPr/>
        </p:nvPicPr>
        <p:blipFill>
          <a:blip r:embed="rId4"/>
          <a:stretch>
            <a:fillRect/>
          </a:stretch>
        </p:blipFill>
        <p:spPr>
          <a:xfrm>
            <a:off x="4511030" y="3356992"/>
            <a:ext cx="3118512" cy="2173015"/>
          </a:xfrm>
          <a:prstGeom prst="rect">
            <a:avLst/>
          </a:prstGeom>
        </p:spPr>
      </p:pic>
    </p:spTree>
    <p:extLst>
      <p:ext uri="{BB962C8B-B14F-4D97-AF65-F5344CB8AC3E}">
        <p14:creationId xmlns:p14="http://schemas.microsoft.com/office/powerpoint/2010/main" val="842444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6712"/>
                <a:ext cx="11485848" cy="317554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sub>
                            </m:sSub>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要使</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故只要满足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一定成立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球碰后一定会沿原方向运动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6712"/>
                <a:ext cx="11485848" cy="3175549"/>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1241601"/>
            <a:ext cx="808161" cy="288032"/>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113024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研究斜槽末端小球碰撞时的动量守恒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5" name="知识点.eps" descr="id:2147490530;FounderCES"/>
          <p:cNvPicPr/>
          <p:nvPr/>
        </p:nvPicPr>
        <p:blipFill>
          <a:blip r:embed="rId3"/>
          <a:stretch>
            <a:fillRect/>
          </a:stretch>
        </p:blipFill>
        <p:spPr>
          <a:xfrm>
            <a:off x="478582" y="1745265"/>
            <a:ext cx="1080120" cy="338125"/>
          </a:xfrm>
          <a:prstGeom prst="rect">
            <a:avLst/>
          </a:prstGeom>
        </p:spPr>
      </p:pic>
      <p:pic>
        <p:nvPicPr>
          <p:cNvPr id="6" name="24xb1.jpg" descr="id:2147490537;FounderCES"/>
          <p:cNvPicPr/>
          <p:nvPr/>
        </p:nvPicPr>
        <p:blipFill>
          <a:blip r:embed="rId4"/>
          <a:stretch>
            <a:fillRect/>
          </a:stretch>
        </p:blipFill>
        <p:spPr>
          <a:xfrm>
            <a:off x="4615138" y="2996952"/>
            <a:ext cx="3280268" cy="2736304"/>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实验目的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验证动量守恒定律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体会将不易测量的物理量转换为易测量的物理量的实验设计思想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实验器材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斜槽轨道、半径相等的钢球和玻璃球、白纸、复写纸、小铅锤、天平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附砝码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、毫米刻度尺、圆规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583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实验原理与设计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的两小球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发生正碰，若碰撞前球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静止，碰撞后的速度分别为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，根据动量守恒定律，应有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可采用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探究平抛运动的特点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实验中测量平抛初速度的方法，设计实验装置如图甲所示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从同一位置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释放，测出不发生碰撞时球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飞出的水平距离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，再测出球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碰撞后分别飞出的水平距离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只要验证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，即可验证动量守恒定律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p13.jpg" descr="id:2147490544;FounderCES"/>
          <p:cNvPicPr/>
          <p:nvPr/>
        </p:nvPicPr>
        <p:blipFill>
          <a:blip r:embed="rId2"/>
          <a:stretch>
            <a:fillRect/>
          </a:stretch>
        </p:blipFill>
        <p:spPr>
          <a:xfrm>
            <a:off x="5951190" y="4221088"/>
            <a:ext cx="2415776" cy="1695822"/>
          </a:xfrm>
          <a:prstGeom prst="rect">
            <a:avLst/>
          </a:prstGeom>
        </p:spPr>
      </p:pic>
      <p:sp>
        <p:nvSpPr>
          <p:cNvPr id="5" name="矩形 4"/>
          <p:cNvSpPr/>
          <p:nvPr/>
        </p:nvSpPr>
        <p:spPr>
          <a:xfrm>
            <a:off x="6969312" y="5991671"/>
            <a:ext cx="494046"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乙</a:t>
            </a:r>
            <a:endParaRPr lang="zh-CN" altLang="en-US"/>
          </a:p>
        </p:txBody>
      </p:sp>
    </p:spTree>
    <p:extLst>
      <p:ext uri="{BB962C8B-B14F-4D97-AF65-F5344CB8AC3E}">
        <p14:creationId xmlns:p14="http://schemas.microsoft.com/office/powerpoint/2010/main" val="877478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用天平测出两个小球的质量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将斜槽固定在桌边并使其末端水平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在地板上铺白纸和复写纸，通过小铅锤将斜槽末端在纸上的投影记为点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首先让球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从斜槽点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由静止释放，落在复写纸上，如此重复多次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再将球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放在槽口末端，让球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由静止释放，撞击球</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，两球落到复写纸上，如此重复多次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取下白纸，用圆规找出落点的平均位置点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，用刻度尺测出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改变点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位置，重复上述实验步骤</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35101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24070"/>
              </a:xfrm>
            </p:spPr>
            <p:txBody>
              <a:bodyPr/>
              <a:lstStyle/>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数据分析</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速度的测量及计算：用刻度尺测出小球做平抛运动的水平位移</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和竖直位移</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，根据竖直方向的分运动求小球在空中运动的时间，即</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则小球的初速度为</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       </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碰撞前后的高度相同，因而实验中只需计算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并判断二者是否相等即可验证动量守恒定律是否成立</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将实验中测得的物理量填入表格中</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24070"/>
              </a:xfrm>
              <a:blipFill>
                <a:blip r:embed="rId2"/>
                <a:stretch>
                  <a:fillRect l="-743" r="-796" b="-62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矩形 3"/>
              <p:cNvSpPr/>
              <p:nvPr/>
            </p:nvSpPr>
            <p:spPr>
              <a:xfrm>
                <a:off x="6743278" y="1700808"/>
                <a:ext cx="788164" cy="10471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ad>
                        <m:radPr>
                          <m:degHide m:val="on"/>
                          <m:ctrlPr>
                            <a:rPr lang="zh-CN" altLang="zh-CN" sz="21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1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i="1">
                                  <a:solidFill>
                                    <a:srgbClr val="000000"/>
                                  </a:solidFill>
                                  <a:latin typeface="Cambria Math" panose="02040503050406030204" pitchFamily="18" charset="0"/>
                                  <a:cs typeface="Times New Roman" panose="02020603050405020304" pitchFamily="18" charset="0"/>
                                </a:rPr>
                                <m:t>𝟐</m:t>
                              </m:r>
                              <m:r>
                                <a:rPr lang="en-US" altLang="zh-CN" sz="2100" i="1">
                                  <a:solidFill>
                                    <a:srgbClr val="000000"/>
                                  </a:solidFill>
                                  <a:latin typeface="Cambria Math" panose="02040503050406030204" pitchFamily="18" charset="0"/>
                                  <a:cs typeface="Times New Roman" panose="02020603050405020304" pitchFamily="18" charset="0"/>
                                </a:rPr>
                                <m:t>𝒉</m:t>
                              </m:r>
                            </m:num>
                            <m:den>
                              <m:r>
                                <a:rPr lang="en-US" altLang="zh-CN" sz="2100" i="1">
                                  <a:solidFill>
                                    <a:srgbClr val="000000"/>
                                  </a:solidFill>
                                  <a:latin typeface="Cambria Math" panose="02040503050406030204" pitchFamily="18" charset="0"/>
                                  <a:cs typeface="Times New Roman" panose="02020603050405020304" pitchFamily="18" charset="0"/>
                                </a:rPr>
                                <m:t>𝒈</m:t>
                              </m:r>
                            </m:den>
                          </m:f>
                        </m:e>
                      </m:rad>
                    </m:oMath>
                  </m:oMathPara>
                </a14:m>
                <a:endParaRPr lang="zh-CN" altLang="en-US" sz="2100"/>
              </a:p>
            </p:txBody>
          </p:sp>
        </mc:Choice>
        <mc:Fallback>
          <p:sp>
            <p:nvSpPr>
              <p:cNvPr id="4" name="矩形 3"/>
              <p:cNvSpPr>
                <a:spLocks noRot="1" noChangeAspect="1" noMove="1" noResize="1" noEditPoints="1" noAdjustHandles="1" noChangeArrowheads="1" noChangeShapeType="1" noTextEdit="1"/>
              </p:cNvSpPr>
              <p:nvPr/>
            </p:nvSpPr>
            <p:spPr>
              <a:xfrm>
                <a:off x="6743278" y="1700808"/>
                <a:ext cx="788164" cy="1047146"/>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矩形 5"/>
              <p:cNvSpPr/>
              <p:nvPr/>
            </p:nvSpPr>
            <p:spPr>
              <a:xfrm>
                <a:off x="10936940" y="1844824"/>
                <a:ext cx="784317" cy="74994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ad>
                        <m:radPr>
                          <m:degHide m:val="on"/>
                          <m:ctrlPr>
                            <a:rPr lang="zh-CN" altLang="zh-CN" sz="21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1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i="1">
                                  <a:solidFill>
                                    <a:srgbClr val="000000"/>
                                  </a:solidFill>
                                  <a:latin typeface="Cambria Math" panose="02040503050406030204" pitchFamily="18" charset="0"/>
                                  <a:cs typeface="Times New Roman" panose="02020603050405020304" pitchFamily="18" charset="0"/>
                                </a:rPr>
                                <m:t>𝒈</m:t>
                              </m:r>
                            </m:num>
                            <m:den>
                              <m:r>
                                <a:rPr lang="en-US" altLang="zh-CN" sz="2100" i="1">
                                  <a:solidFill>
                                    <a:srgbClr val="000000"/>
                                  </a:solidFill>
                                  <a:latin typeface="Cambria Math" panose="02040503050406030204" pitchFamily="18" charset="0"/>
                                  <a:cs typeface="Times New Roman" panose="02020603050405020304" pitchFamily="18" charset="0"/>
                                </a:rPr>
                                <m:t>𝟐</m:t>
                              </m:r>
                              <m:r>
                                <a:rPr lang="en-US" altLang="zh-CN" sz="2100" i="1">
                                  <a:solidFill>
                                    <a:srgbClr val="000000"/>
                                  </a:solidFill>
                                  <a:latin typeface="Cambria Math" panose="02040503050406030204" pitchFamily="18" charset="0"/>
                                  <a:cs typeface="Times New Roman" panose="02020603050405020304" pitchFamily="18" charset="0"/>
                                </a:rPr>
                                <m:t>𝒉</m:t>
                              </m:r>
                            </m:den>
                          </m:f>
                        </m:e>
                      </m:rad>
                    </m:oMath>
                  </m:oMathPara>
                </a14:m>
                <a:endParaRPr lang="zh-CN" altLang="en-US" sz="2100"/>
              </a:p>
            </p:txBody>
          </p:sp>
        </mc:Choice>
        <mc:Fallback>
          <p:sp>
            <p:nvSpPr>
              <p:cNvPr id="6" name="矩形 5"/>
              <p:cNvSpPr>
                <a:spLocks noRot="1" noChangeAspect="1" noMove="1" noResize="1" noEditPoints="1" noAdjustHandles="1" noChangeArrowheads="1" noChangeShapeType="1" noTextEdit="1"/>
              </p:cNvSpPr>
              <p:nvPr/>
            </p:nvSpPr>
            <p:spPr>
              <a:xfrm>
                <a:off x="10936940" y="1844824"/>
                <a:ext cx="784317" cy="749949"/>
              </a:xfrm>
              <a:prstGeom prst="rect">
                <a:avLst/>
              </a:prstGeom>
              <a:blipFill>
                <a:blip r:embed="rId4"/>
                <a:stretch>
                  <a:fillRect/>
                </a:stretch>
              </a:blipFill>
            </p:spPr>
            <p:txBody>
              <a:bodyPr/>
              <a:lstStyle/>
              <a:p>
                <a:r>
                  <a:rPr lang="zh-CN" altLang="en-US">
                    <a:noFill/>
                  </a:rPr>
                  <a:t> </a:t>
                </a:r>
              </a:p>
            </p:txBody>
          </p:sp>
        </mc:Fallback>
      </mc:AlternateContent>
      <p:graphicFrame>
        <p:nvGraphicFramePr>
          <p:cNvPr id="7" name="表格 6"/>
          <p:cNvGraphicFramePr>
            <a:graphicFrameLocks noGrp="1"/>
          </p:cNvGraphicFramePr>
          <p:nvPr>
            <p:extLst>
              <p:ext uri="{D42A27DB-BD31-4B8C-83A1-F6EECF244321}">
                <p14:modId xmlns:p14="http://schemas.microsoft.com/office/powerpoint/2010/main" val="3262857253"/>
              </p:ext>
            </p:extLst>
          </p:nvPr>
        </p:nvGraphicFramePr>
        <p:xfrm>
          <a:off x="478582" y="3754720"/>
          <a:ext cx="11368119" cy="2194560"/>
        </p:xfrm>
        <a:graphic>
          <a:graphicData uri="http://schemas.openxmlformats.org/drawingml/2006/table">
            <a:tbl>
              <a:tblPr firstRow="1" firstCol="1" bandRow="1"/>
              <a:tblGrid>
                <a:gridCol w="3168352">
                  <a:extLst>
                    <a:ext uri="{9D8B030D-6E8A-4147-A177-3AD203B41FA5}">
                      <a16:colId xmlns:a16="http://schemas.microsoft.com/office/drawing/2014/main" val="3487412057"/>
                    </a:ext>
                  </a:extLst>
                </a:gridCol>
                <a:gridCol w="3744416">
                  <a:extLst>
                    <a:ext uri="{9D8B030D-6E8A-4147-A177-3AD203B41FA5}">
                      <a16:colId xmlns:a16="http://schemas.microsoft.com/office/drawing/2014/main" val="4004475108"/>
                    </a:ext>
                  </a:extLst>
                </a:gridCol>
                <a:gridCol w="4455351">
                  <a:extLst>
                    <a:ext uri="{9D8B030D-6E8A-4147-A177-3AD203B41FA5}">
                      <a16:colId xmlns:a16="http://schemas.microsoft.com/office/drawing/2014/main" val="4010614115"/>
                    </a:ext>
                  </a:extLst>
                </a:gridCol>
              </a:tblGrid>
              <a:tr h="0">
                <a:tc>
                  <a:txBody>
                    <a:bodyPr/>
                    <a:lstStyle/>
                    <a:p>
                      <a:pPr algn="ctr" hangingPunct="0">
                        <a:lnSpc>
                          <a:spcPct val="150000"/>
                        </a:lnSpc>
                        <a:spcAft>
                          <a:spcPts val="0"/>
                        </a:spcAft>
                        <a:tabLst>
                          <a:tab pos="6391275" algn="l"/>
                        </a:tabLs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碰撞前</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碰撞后</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1273742766"/>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5618714"/>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水平距离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OM</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53162240"/>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水平距离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OM</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552470619"/>
                  </a:ext>
                </a:extLst>
              </a:tr>
            </a:tbl>
          </a:graphicData>
        </a:graphic>
      </p:graphicFrame>
    </p:spTree>
    <p:extLst>
      <p:ext uri="{BB962C8B-B14F-4D97-AF65-F5344CB8AC3E}">
        <p14:creationId xmlns:p14="http://schemas.microsoft.com/office/powerpoint/2010/main" val="512624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实验注意事项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前提条件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碰撞的两小球应保证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速度水平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方案提醒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斜槽末端的切线必须水平；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两球半径要相等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7752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86232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实验</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数据处理与误差分析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数据处理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本实验运用转换法，即将测量小球做平抛运动的初速度转换成测平抛运动的水平位移；由于本实验仅限于研究系统在碰撞前后动量的关系，所以各物理量的单位不必统一使用国际单位制的单位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4" name="要点.eps" descr="id:2147493938;FounderCES"/>
          <p:cNvPicPr/>
          <p:nvPr/>
        </p:nvPicPr>
        <p:blipFill>
          <a:blip r:embed="rId3"/>
          <a:stretch>
            <a:fillRect/>
          </a:stretch>
        </p:blipFill>
        <p:spPr>
          <a:xfrm>
            <a:off x="478325" y="1654217"/>
            <a:ext cx="864353"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误差分析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系统误差：主要来源于装置本身是否符合要求，即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碰撞是否为一维碰撞；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实验是否满足动量守恒的条件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如斜槽末端切线方向是否水平，两球半径是否等大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偶然误差：主要来源于质量和水平位移的测量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改进措施</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设计方案时应保证碰撞为一维碰撞，且尽量满足动量守恒的条件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采取多次测量求平均值的方法减小偶然误差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8289512"/>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1170</Words>
  <Application>Microsoft Office PowerPoint</Application>
  <PresentationFormat>自定义</PresentationFormat>
  <Paragraphs>74</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16</vt:i4>
      </vt:variant>
    </vt:vector>
  </HeadingPairs>
  <TitlesOfParts>
    <vt:vector size="27"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382</cp:revision>
  <dcterms:created xsi:type="dcterms:W3CDTF">2020-11-06T05:24:00Z</dcterms:created>
  <dcterms:modified xsi:type="dcterms:W3CDTF">2025-06-18T01:42:21Z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